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8" r:id="rId1"/>
  </p:sldMasterIdLst>
  <p:sldIdLst>
    <p:sldId id="256" r:id="rId2"/>
    <p:sldId id="286" r:id="rId3"/>
    <p:sldId id="287" r:id="rId4"/>
    <p:sldId id="293" r:id="rId5"/>
    <p:sldId id="259" r:id="rId6"/>
    <p:sldId id="294" r:id="rId7"/>
    <p:sldId id="289" r:id="rId8"/>
    <p:sldId id="292" r:id="rId9"/>
    <p:sldId id="291" r:id="rId10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4025" indent="1588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1225" indent="1588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68425" indent="1588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5625" indent="1588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944" y="-3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13004800" cy="730408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7292975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4772762"/>
            <a:ext cx="11487573" cy="2379878"/>
          </a:xfrm>
        </p:spPr>
        <p:txBody>
          <a:bodyPr tIns="0" bIns="0" anchor="t"/>
          <a:lstStyle>
            <a:lvl1pPr algn="l">
              <a:defRPr sz="6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0" y="2600960"/>
            <a:ext cx="11487573" cy="2132787"/>
          </a:xfrm>
        </p:spPr>
        <p:txBody>
          <a:bodyPr lIns="169060" tIns="0" rIns="65023" bIns="0" anchor="b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B13C4-721B-094D-9F9C-D01F62385760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6E319-6708-764A-9892-53B42E2F4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6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2C76-CCE7-984F-8023-6AE1F5447FC9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E6182-D3B2-7244-BCD6-A801982C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7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9385300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9455150" y="0"/>
            <a:ext cx="3575050" cy="97536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45227" y="390600"/>
            <a:ext cx="2709333" cy="832216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433494"/>
            <a:ext cx="8561493" cy="8322169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2AB4E-E4FA-B34A-9864-072C30DCB33D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56025" y="9069388"/>
            <a:ext cx="5456238" cy="5207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A082-69F6-C24E-9F62-37DFFF32E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1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21081"/>
            <a:ext cx="11704320" cy="178165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FB10-E527-F54B-A5D5-CB747EEF3BC0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15AFF-96D2-6C45-BE7B-68B59124C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13004800" cy="370205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3702050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393" y="169063"/>
            <a:ext cx="11396540" cy="2327859"/>
          </a:xfrm>
        </p:spPr>
        <p:txBody>
          <a:bodyPr tIns="0" rIns="130046" bIns="0" anchor="b"/>
          <a:lstStyle>
            <a:lvl1pPr algn="l">
              <a:defRPr sz="6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389" y="2600960"/>
            <a:ext cx="11409545" cy="975360"/>
          </a:xfrm>
        </p:spPr>
        <p:txBody>
          <a:bodyPr lIns="208074" tIns="0" rIns="65023" bIns="0"/>
          <a:lstStyle>
            <a:lvl1pPr marL="0" indent="0">
              <a:buNone/>
              <a:defRPr sz="2800">
                <a:solidFill>
                  <a:srgbClr val="FFFFFF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8C44-F34F-B248-8E06-0718362E0BD1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1929B-D41C-A64E-A058-D638C3023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84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522931"/>
            <a:ext cx="5743787" cy="6576094"/>
          </a:xfrm>
        </p:spPr>
        <p:txBody>
          <a:bodyPr lIns="130046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522931"/>
            <a:ext cx="5743787" cy="6576094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6F99-04B5-C548-B1CF-AFCE41FC3868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7028-C288-974F-9A6C-D506FEA72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416338"/>
            <a:ext cx="5746045" cy="1017394"/>
          </a:xfrm>
        </p:spPr>
        <p:txBody>
          <a:bodyPr lIns="208074" anchor="ctr"/>
          <a:lstStyle>
            <a:lvl1pPr marL="0" indent="0">
              <a:buNone/>
              <a:defRPr sz="3300" b="1" cap="all" baseline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483750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416338"/>
            <a:ext cx="5748302" cy="1017394"/>
          </a:xfrm>
        </p:spPr>
        <p:txBody>
          <a:bodyPr lIns="208074" anchor="ctr"/>
          <a:lstStyle>
            <a:lvl1pPr marL="0" indent="0">
              <a:buNone/>
              <a:defRPr sz="3300" b="1" cap="all" baseline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483750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50046-16C9-1A4D-BA98-CC66A55C5E05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2DF42-FF35-4F48-A8CC-479E0D160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1CF49-45E6-9847-96F7-90958CC20483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5AF43-E641-554E-ACBF-5DA18A8D8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E1A4-697F-A745-9908-E8B807B2CBC1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30F2-4842-BF4A-959E-57D84819E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2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4060825" y="0"/>
            <a:ext cx="65088" cy="206851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4060825" y="0"/>
            <a:ext cx="65088" cy="206851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03" y="216746"/>
            <a:ext cx="3589325" cy="1391514"/>
          </a:xfrm>
        </p:spPr>
        <p:txBody>
          <a:bodyPr lIns="104037" bIns="0" anchor="b">
            <a:sp3d prstMaterial="matte"/>
          </a:bodyPr>
          <a:lstStyle>
            <a:lvl1pPr algn="l">
              <a:defRPr sz="28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226" y="2479123"/>
            <a:ext cx="8420467" cy="648374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03" y="2460470"/>
            <a:ext cx="3511296" cy="6502400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4BFD-C374-8048-B40F-65F7ADAE8C66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5FC1-BD40-D041-8791-83E98B55E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0825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4060825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87" y="221081"/>
            <a:ext cx="3591324" cy="1391514"/>
          </a:xfrm>
        </p:spPr>
        <p:txBody>
          <a:bodyPr lIns="104037" bIns="0" anchor="b">
            <a:sp3d prstMaterial="matte"/>
          </a:bodyPr>
          <a:lstStyle>
            <a:lvl1pPr algn="l">
              <a:defRPr sz="28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29857" y="2111727"/>
            <a:ext cx="8885187" cy="7641873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  <a:extLst/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4086" y="2457907"/>
            <a:ext cx="3511296" cy="6502400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233363" y="1665288"/>
            <a:ext cx="358933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87C7-71E8-B74C-AE9B-022CFE1B0540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18000" y="1665288"/>
            <a:ext cx="7386638" cy="285750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860213" y="1665288"/>
            <a:ext cx="1044575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A5902-94E4-264D-AC57-68326AAAF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50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2041525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13004800" cy="203835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875" y="217488"/>
            <a:ext cx="11703050" cy="1778000"/>
          </a:xfrm>
          <a:prstGeom prst="rect">
            <a:avLst/>
          </a:prstGeom>
        </p:spPr>
        <p:txBody>
          <a:bodyPr vert="horz" lIns="130046" tIns="65023" rIns="65023" bIns="65023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0875" y="2524125"/>
            <a:ext cx="11703050" cy="657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78028" tIns="130046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875" y="9212263"/>
            <a:ext cx="3033713" cy="388937"/>
          </a:xfrm>
          <a:prstGeom prst="rect">
            <a:avLst/>
          </a:prstGeom>
        </p:spPr>
        <p:txBody>
          <a:bodyPr vert="horz" lIns="156055" tIns="65023" rIns="65023" bIns="0" rtlCol="0" anchor="b"/>
          <a:lstStyle>
            <a:lvl1pPr algn="l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BF51D554-D5EB-654D-BA1E-D22CDEB764FC}" type="datetimeFigureOut">
              <a:rPr lang="en-US"/>
              <a:pPr>
                <a:defRPr/>
              </a:pPr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6025" y="9212263"/>
            <a:ext cx="7832725" cy="388937"/>
          </a:xfrm>
          <a:prstGeom prst="rect">
            <a:avLst/>
          </a:prstGeom>
        </p:spPr>
        <p:txBody>
          <a:bodyPr vert="horz" lIns="65023" tIns="65023" rIns="65023" bIns="0" rtlCol="0" anchor="b"/>
          <a:lstStyle>
            <a:lvl1pPr algn="l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8125" y="9212263"/>
            <a:ext cx="1044575" cy="388937"/>
          </a:xfrm>
          <a:prstGeom prst="rect">
            <a:avLst/>
          </a:prstGeom>
        </p:spPr>
        <p:txBody>
          <a:bodyPr vert="horz" lIns="130046" tIns="65023" rIns="130046" bIns="0" rtlCol="0" anchor="b"/>
          <a:lstStyle>
            <a:lvl1pPr algn="r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A4872A75-ACF1-1F49-8457-EC12B2AE7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0" r:id="rId2"/>
    <p:sldLayoutId id="2147483856" r:id="rId3"/>
    <p:sldLayoutId id="2147483851" r:id="rId4"/>
    <p:sldLayoutId id="2147483852" r:id="rId5"/>
    <p:sldLayoutId id="2147483853" r:id="rId6"/>
    <p:sldLayoutId id="2147483857" r:id="rId7"/>
    <p:sldLayoutId id="2147483858" r:id="rId8"/>
    <p:sldLayoutId id="2147483859" r:id="rId9"/>
    <p:sldLayoutId id="2147483854" r:id="rId10"/>
    <p:sldLayoutId id="21474838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 b="1" kern="1200">
          <a:solidFill>
            <a:srgbClr val="FFC8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9pPr>
      <a:extLst/>
    </p:titleStyle>
    <p:bodyStyle>
      <a:lvl1pPr marL="623888" indent="-45402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"/>
        <a:defRPr sz="4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039813" indent="-3889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0"/>
        <a:buChar char="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416050" indent="-3238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3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728788" indent="-2587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27238" indent="-2587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0"/>
        <a:buChar char=""/>
        <a:defRPr lang="en-US"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314818" indent="-260092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919" indent="-260092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020" indent="-260092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3122" indent="-260092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/>
          </p:cNvSpPr>
          <p:nvPr/>
        </p:nvSpPr>
        <p:spPr bwMode="auto">
          <a:xfrm>
            <a:off x="368300" y="8820150"/>
            <a:ext cx="122555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spcBef>
                <a:spcPts val="1100"/>
              </a:spcBef>
            </a:pPr>
            <a:endParaRPr lang="en-US" sz="1800">
              <a:solidFill>
                <a:srgbClr val="000000"/>
              </a:solidFill>
              <a:latin typeface="Verdana Italic" charset="0"/>
              <a:cs typeface="Verdana Italic" charset="0"/>
              <a:sym typeface="Verdana Italic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3" t="11107" r="3348" b="33374"/>
          <a:stretch>
            <a:fillRect/>
          </a:stretch>
        </p:blipFill>
        <p:spPr bwMode="auto">
          <a:xfrm>
            <a:off x="406400" y="2590800"/>
            <a:ext cx="12268200" cy="6324600"/>
          </a:xfrm>
          <a:prstGeom prst="rect">
            <a:avLst/>
          </a:prstGeom>
          <a:noFill/>
          <a:ln>
            <a:noFill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  <a:t>Springer 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  <a:t>PTA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</a:br>
            <a:r>
              <a:rPr lang="en-US" sz="3100" dirty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  <a:t>2013-2014 Programs &amp; Goals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idx="1"/>
          </p:nvPr>
        </p:nvSpPr>
        <p:spPr>
          <a:xfrm>
            <a:off x="650875" y="2524125"/>
            <a:ext cx="11703050" cy="7229475"/>
          </a:xfrm>
        </p:spPr>
        <p:txBody>
          <a:bodyPr/>
          <a:lstStyle/>
          <a:p>
            <a:pPr marL="168275" indent="0" eaLnBrk="1" hangingPunct="1">
              <a:buFont typeface="Wingdings 2" charset="0"/>
              <a:buNone/>
            </a:pPr>
            <a:endParaRPr lang="en-US" dirty="0">
              <a:latin typeface="Verdana Bold" charset="0"/>
              <a:ea typeface="ヒラギノ角ゴ ProN W6" charset="0"/>
              <a:cs typeface="ヒラギノ角ゴ ProN W6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1081"/>
            <a:ext cx="13004800" cy="178165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1">
                    <a:satMod val="150000"/>
                  </a:schemeClr>
                </a:solidFill>
                <a:latin typeface="Verdana"/>
                <a:ea typeface="+mj-ea"/>
                <a:cs typeface="Verdana"/>
              </a:rPr>
              <a:t>What Does The PTA Support?</a:t>
            </a:r>
            <a:endParaRPr lang="en-US" sz="6000" dirty="0">
              <a:solidFill>
                <a:schemeClr val="accent1">
                  <a:satMod val="150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330200" y="2524125"/>
            <a:ext cx="12420599" cy="65786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Core Academics and Student Enrichment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Teachers and Staff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Provide and Maintain Technology Needs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Provide and Maintain Facilities Needs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Community Building/Fundraising Programs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Increase Knowledge of the Funding Structure for Springer And LASD</a:t>
            </a:r>
          </a:p>
          <a:p>
            <a:pPr eaLnBrk="1" hangingPunct="1"/>
            <a:endParaRPr lang="en-US" dirty="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1">
                    <a:satMod val="150000"/>
                  </a:schemeClr>
                </a:solidFill>
                <a:latin typeface="Verdana"/>
                <a:ea typeface="+mj-ea"/>
                <a:cs typeface="Verdana"/>
              </a:rPr>
              <a:t>Core Academics</a:t>
            </a:r>
            <a:endParaRPr lang="en-US" sz="6000" dirty="0">
              <a:solidFill>
                <a:schemeClr val="accent1">
                  <a:satMod val="150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74056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Continue to support the shift </a:t>
            </a: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to the Common 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Core </a:t>
            </a: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a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cademic standards</a:t>
            </a:r>
          </a:p>
          <a:p>
            <a:pPr marL="16906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000" dirty="0" smtClean="0">
              <a:latin typeface="Verdana"/>
              <a:ea typeface="ヒラギノ角ゴ ProN W6" charset="0"/>
              <a:cs typeface="Verdana"/>
            </a:endParaRPr>
          </a:p>
          <a:p>
            <a:pPr marL="74056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Teacher</a:t>
            </a:r>
            <a:r>
              <a:rPr lang="ja-JP" altLang="en-US" sz="4000" dirty="0" smtClean="0">
                <a:latin typeface="Verdana"/>
                <a:ea typeface="ヒラギノ角ゴ ProN W6" charset="0"/>
                <a:cs typeface="Verdana"/>
              </a:rPr>
              <a:t>’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s </a:t>
            </a: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Funds for Instructional Supplies &amp; 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Materials</a:t>
            </a:r>
          </a:p>
          <a:p>
            <a:pPr marL="16906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000" dirty="0">
              <a:latin typeface="Verdana"/>
              <a:ea typeface="ヒラギノ角ゴ ProN W6" charset="0"/>
              <a:cs typeface="Verdana"/>
            </a:endParaRPr>
          </a:p>
          <a:p>
            <a:pPr marL="74056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Teacher</a:t>
            </a:r>
            <a:r>
              <a:rPr lang="ja-JP" altLang="en-US" sz="4000" dirty="0">
                <a:latin typeface="Verdana"/>
                <a:ea typeface="ヒラギノ角ゴ ProN W6" charset="0"/>
                <a:cs typeface="Verdana"/>
              </a:rPr>
              <a:t>’</a:t>
            </a: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s 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Training</a:t>
            </a:r>
          </a:p>
          <a:p>
            <a:pPr marL="16906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000" dirty="0">
              <a:latin typeface="Verdana"/>
              <a:ea typeface="ヒラギノ角ゴ ProN W6" charset="0"/>
              <a:cs typeface="Verdana"/>
            </a:endParaRPr>
          </a:p>
          <a:p>
            <a:pPr marL="74056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Printing 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Charges</a:t>
            </a:r>
          </a:p>
          <a:p>
            <a:pPr marL="16906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000" dirty="0">
              <a:latin typeface="Verdana"/>
              <a:ea typeface="ヒラギノ角ゴ ProN W6" charset="0"/>
              <a:cs typeface="Verdana"/>
            </a:endParaRPr>
          </a:p>
          <a:p>
            <a:pPr marL="74056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>
                <a:latin typeface="Verdana"/>
                <a:ea typeface="ヒラギノ角ゴ ProN W6" charset="0"/>
                <a:cs typeface="Verdana"/>
              </a:rPr>
              <a:t>Science </a:t>
            </a:r>
            <a:r>
              <a:rPr lang="en-US" sz="4000" dirty="0" smtClean="0">
                <a:latin typeface="Verdana"/>
                <a:ea typeface="ヒラギノ角ゴ ProN W6" charset="0"/>
                <a:cs typeface="Verdana"/>
              </a:rPr>
              <a:t>Support</a:t>
            </a:r>
            <a:endParaRPr lang="en-US" sz="4000" dirty="0">
              <a:latin typeface="Verdana"/>
              <a:ea typeface="ヒラギノ角ゴ ProN W6" charset="0"/>
              <a:cs typeface="Verdana"/>
            </a:endParaRPr>
          </a:p>
          <a:p>
            <a:pPr marL="16906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Verdana"/>
                <a:cs typeface="Verdana"/>
              </a:rPr>
              <a:t>Student Enrichment</a:t>
            </a:r>
            <a:endParaRPr lang="en-US" sz="6000" dirty="0"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24125"/>
            <a:ext cx="13004800" cy="65786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Art</a:t>
            </a:r>
            <a:r>
              <a:rPr lang="en-US" dirty="0" smtClean="0">
                <a:latin typeface="Verdana Bold" charset="0"/>
                <a:ea typeface="ヒラギノ角ゴ ProN W6" charset="0"/>
                <a:cs typeface="ヒラギノ角ゴ ProN W6" charset="0"/>
              </a:rPr>
              <a:t> </a:t>
            </a:r>
            <a:r>
              <a:rPr lang="en-US" sz="28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(CSMA Art4Schools, Art Docent Program, Art Supplies)</a:t>
            </a:r>
            <a:endParaRPr lang="en-US" sz="4000" dirty="0">
              <a:latin typeface="Verdana Bold" charset="0"/>
              <a:ea typeface="ヒラギノ角ゴ ProN W6" charset="0"/>
              <a:cs typeface="ヒラギノ角ゴ ProN W6" charset="0"/>
            </a:endParaRP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Music and Dance </a:t>
            </a:r>
            <a:r>
              <a:rPr lang="en-US" sz="28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(</a:t>
            </a:r>
            <a:r>
              <a:rPr lang="en-US" sz="32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Starting Arts </a:t>
            </a:r>
            <a:r>
              <a:rPr lang="en-US" sz="28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for K-3</a:t>
            </a:r>
            <a:r>
              <a:rPr lang="en-US" sz="2800" baseline="30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)</a:t>
            </a:r>
            <a:endParaRPr lang="en-US" sz="2800" dirty="0" smtClean="0">
              <a:latin typeface="Verdana Bold" charset="0"/>
              <a:ea typeface="ヒラギノ角ゴ ProN W6" charset="0"/>
              <a:cs typeface="ヒラギノ角ゴ ProN W6" charset="0"/>
            </a:endParaRP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Living Classroom &amp; Gardens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Physical Education supplies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Noontime Activities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Project Cornerstone</a:t>
            </a:r>
          </a:p>
          <a:p>
            <a:pPr eaLnBrk="1" hangingPunct="1">
              <a:lnSpc>
                <a:spcPct val="130000"/>
              </a:lnSpc>
              <a:buFont typeface="Wingdings" charset="0"/>
              <a:buChar char="v"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Assemblies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</a:pPr>
            <a:endParaRPr lang="en-US" sz="4400" dirty="0">
              <a:latin typeface="Verdana Bold" charset="0"/>
              <a:ea typeface="ヒラギノ角ゴ ProN W6" charset="0"/>
              <a:cs typeface="ヒラギノ角ゴ ProN W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  <a:t>           </a:t>
            </a:r>
            <a:r>
              <a:rPr lang="en-US" sz="6000" dirty="0" smtClean="0">
                <a:solidFill>
                  <a:schemeClr val="accent1">
                    <a:satMod val="150000"/>
                  </a:schemeClr>
                </a:solidFill>
                <a:latin typeface="Verdana Bold" charset="0"/>
                <a:ea typeface="ヒラギノ角ゴ ProN W6" charset="0"/>
                <a:cs typeface="ヒラギノ角ゴ ProN W6" charset="0"/>
              </a:rPr>
              <a:t>Technology</a:t>
            </a:r>
            <a:endParaRPr lang="en-US" sz="6000" dirty="0">
              <a:solidFill>
                <a:schemeClr val="accent1">
                  <a:satMod val="150000"/>
                </a:schemeClr>
              </a:solidFill>
              <a:latin typeface="Verdana Bold" charset="0"/>
              <a:ea typeface="ヒラギノ角ゴ ProN W6" charset="0"/>
              <a:cs typeface="ヒラギノ角ゴ ProN W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2819400"/>
            <a:ext cx="12649200" cy="990600"/>
          </a:xfrm>
        </p:spPr>
        <p:txBody>
          <a:bodyPr rtlCol="0">
            <a:noAutofit/>
          </a:bodyPr>
          <a:lstStyle/>
          <a:p>
            <a:pPr marL="740560" indent="-57150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Technology 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Fund	</a:t>
            </a:r>
          </a:p>
          <a:p>
            <a:pPr marL="740560" indent="-57150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Laptops, </a:t>
            </a:r>
            <a:r>
              <a:rPr lang="en-US" sz="4000" dirty="0" err="1" smtClean="0">
                <a:latin typeface="Verdana Bold" charset="0"/>
                <a:ea typeface="ヒラギノ角ゴ ProN W6" charset="0"/>
                <a:cs typeface="ヒラギノ角ゴ ProN W6" charset="0"/>
              </a:rPr>
              <a:t>iPads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, and a new </a:t>
            </a:r>
            <a:r>
              <a:rPr lang="en-US" sz="4000" dirty="0" err="1" smtClean="0">
                <a:latin typeface="Verdana Bold" charset="0"/>
                <a:ea typeface="ヒラギノ角ゴ ProN W6" charset="0"/>
                <a:cs typeface="ヒラギノ角ゴ ProN W6" charset="0"/>
              </a:rPr>
              <a:t>Chromebook</a:t>
            </a: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 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Cart</a:t>
            </a:r>
            <a:endParaRPr lang="en-US" sz="4000" dirty="0">
              <a:latin typeface="Verdana Bold" charset="0"/>
              <a:ea typeface="ヒラギノ角ゴ ProN W6" charset="0"/>
              <a:cs typeface="ヒラギノ角ゴ ProN W6" charset="0"/>
            </a:endParaRPr>
          </a:p>
          <a:p>
            <a:pPr marL="740560" indent="-57150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Equipment </a:t>
            </a: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upgrades, 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replacements</a:t>
            </a:r>
          </a:p>
          <a:p>
            <a:pPr marL="740560" indent="-57150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Maintenance </a:t>
            </a: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and 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supplies</a:t>
            </a:r>
          </a:p>
          <a:p>
            <a:pPr marL="740560" indent="-571500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Apps for </a:t>
            </a:r>
            <a:r>
              <a:rPr lang="en-US" sz="4000" dirty="0" err="1" smtClean="0">
                <a:latin typeface="Verdana Bold" charset="0"/>
                <a:ea typeface="ヒラギノ角ゴ ProN W6" charset="0"/>
                <a:cs typeface="ヒラギノ角ゴ ProN W6" charset="0"/>
              </a:rPr>
              <a:t>iPads</a:t>
            </a:r>
            <a:endParaRPr lang="en-US" sz="4000" dirty="0" smtClean="0">
              <a:latin typeface="Verdana Bold" charset="0"/>
              <a:ea typeface="ヒラギノ角ゴ ProN W6" charset="0"/>
              <a:cs typeface="ヒラギノ角ゴ ProN W6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477824" presetClass="entr" presetSubtype="64524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64477824" presetClass="entr" presetSubtype="6691809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Verdana"/>
                <a:cs typeface="Verdana"/>
              </a:rPr>
              <a:t>Facilities </a:t>
            </a:r>
            <a:endParaRPr lang="en-US" sz="6000" dirty="0"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2524125"/>
            <a:ext cx="12750800" cy="6578600"/>
          </a:xfrm>
        </p:spPr>
        <p:txBody>
          <a:bodyPr/>
          <a:lstStyle/>
          <a:p>
            <a:pPr marL="740560" indent="-5715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v"/>
              <a:defRPr/>
            </a:pPr>
            <a:r>
              <a:rPr lang="en-US" sz="4000" dirty="0">
                <a:latin typeface="Verdana Bold" charset="0"/>
                <a:ea typeface="ヒラギノ角ゴ ProN W6" charset="0"/>
                <a:cs typeface="ヒラギノ角ゴ ProN W6" charset="0"/>
              </a:rPr>
              <a:t>Facilities Improvements and </a:t>
            </a:r>
            <a:r>
              <a:rPr lang="en-US" sz="4000" dirty="0" smtClean="0">
                <a:latin typeface="Verdana Bold" charset="0"/>
                <a:ea typeface="ヒラギノ角ゴ ProN W6" charset="0"/>
                <a:cs typeface="ヒラギノ角ゴ ProN W6" charset="0"/>
              </a:rPr>
              <a:t>Maintenance</a:t>
            </a:r>
          </a:p>
          <a:p>
            <a:pPr marL="16906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4000" dirty="0">
              <a:latin typeface="Verdana Bold" charset="0"/>
              <a:ea typeface="ヒラギノ角ゴ ProN W6" charset="0"/>
              <a:cs typeface="ヒラギノ角ゴ ProN W6" charset="0"/>
            </a:endParaRPr>
          </a:p>
          <a:p>
            <a:pPr lvl="1">
              <a:buFont typeface="Courier New"/>
              <a:buChar char="o"/>
            </a:pPr>
            <a:r>
              <a:rPr lang="en-US" sz="3600" dirty="0" smtClean="0">
                <a:latin typeface="Verdana"/>
                <a:cs typeface="Verdana"/>
              </a:rPr>
              <a:t>Phase II of lunch table upgrades to include 4</a:t>
            </a:r>
            <a:r>
              <a:rPr lang="en-US" sz="3600" baseline="30000" dirty="0" smtClean="0">
                <a:latin typeface="Verdana"/>
                <a:cs typeface="Verdana"/>
              </a:rPr>
              <a:t>th</a:t>
            </a:r>
            <a:r>
              <a:rPr lang="en-US" sz="3600" dirty="0">
                <a:latin typeface="Verdana"/>
                <a:cs typeface="Verdana"/>
              </a:rPr>
              <a:t> </a:t>
            </a:r>
            <a:r>
              <a:rPr lang="en-US" sz="3600" dirty="0" smtClean="0">
                <a:latin typeface="Verdana"/>
                <a:cs typeface="Verdana"/>
              </a:rPr>
              <a:t>&amp; 5</a:t>
            </a:r>
            <a:r>
              <a:rPr lang="en-US" sz="3600" baseline="30000" dirty="0" smtClean="0">
                <a:latin typeface="Verdana"/>
                <a:cs typeface="Verdana"/>
              </a:rPr>
              <a:t>th</a:t>
            </a:r>
            <a:r>
              <a:rPr lang="en-US" sz="3600" dirty="0" smtClean="0">
                <a:latin typeface="Verdana"/>
                <a:cs typeface="Verdana"/>
              </a:rPr>
              <a:t>/6</a:t>
            </a:r>
            <a:r>
              <a:rPr lang="en-US" sz="3600" baseline="30000" dirty="0" smtClean="0">
                <a:latin typeface="Verdana"/>
                <a:cs typeface="Verdana"/>
              </a:rPr>
              <a:t>th </a:t>
            </a:r>
            <a:r>
              <a:rPr lang="en-US" sz="3600" dirty="0" smtClean="0">
                <a:latin typeface="Verdana"/>
                <a:cs typeface="Verdana"/>
              </a:rPr>
              <a:t>grade eating areas</a:t>
            </a:r>
          </a:p>
          <a:p>
            <a:pPr marL="650875" lvl="1" indent="0">
              <a:buNone/>
            </a:pPr>
            <a:endParaRPr lang="en-US" sz="3600" dirty="0" smtClean="0">
              <a:latin typeface="Verdana"/>
              <a:cs typeface="Verdana"/>
            </a:endParaRPr>
          </a:p>
          <a:p>
            <a:pPr lvl="1">
              <a:buFont typeface="Courier New"/>
              <a:buChar char="o"/>
            </a:pPr>
            <a:r>
              <a:rPr lang="en-US" sz="3600" dirty="0" smtClean="0">
                <a:latin typeface="Verdana"/>
                <a:cs typeface="Verdana"/>
              </a:rPr>
              <a:t>Shade solutions to 4</a:t>
            </a:r>
            <a:r>
              <a:rPr lang="en-US" sz="3600" baseline="30000" dirty="0" smtClean="0">
                <a:latin typeface="Verdana"/>
                <a:cs typeface="Verdana"/>
              </a:rPr>
              <a:t>th</a:t>
            </a:r>
            <a:r>
              <a:rPr lang="en-US" sz="3600" dirty="0" smtClean="0">
                <a:latin typeface="Verdana"/>
                <a:cs typeface="Verdana"/>
              </a:rPr>
              <a:t>, 5</a:t>
            </a:r>
            <a:r>
              <a:rPr lang="en-US" sz="3600" baseline="30000" dirty="0" smtClean="0">
                <a:latin typeface="Verdana"/>
                <a:cs typeface="Verdana"/>
              </a:rPr>
              <a:t>th</a:t>
            </a:r>
            <a:r>
              <a:rPr lang="en-US" sz="3600" dirty="0" smtClean="0">
                <a:latin typeface="Verdana"/>
                <a:cs typeface="Verdana"/>
              </a:rPr>
              <a:t> , 6</a:t>
            </a:r>
            <a:r>
              <a:rPr lang="en-US" sz="3600" baseline="30000" dirty="0" smtClean="0">
                <a:latin typeface="Verdana"/>
                <a:cs typeface="Verdana"/>
              </a:rPr>
              <a:t>th</a:t>
            </a:r>
            <a:r>
              <a:rPr lang="en-US" sz="3600" dirty="0" smtClean="0">
                <a:latin typeface="Verdana"/>
                <a:cs typeface="Verdana"/>
              </a:rPr>
              <a:t> grade lunch areas</a:t>
            </a:r>
          </a:p>
          <a:p>
            <a:pPr marL="650875" lvl="1" indent="0">
              <a:buNone/>
            </a:pPr>
            <a:endParaRPr lang="en-US" sz="3600" dirty="0" smtClean="0">
              <a:latin typeface="Verdana"/>
              <a:cs typeface="Verdana"/>
            </a:endParaRPr>
          </a:p>
          <a:p>
            <a:pPr lvl="1">
              <a:buFont typeface="Courier New"/>
              <a:buChar char="o"/>
            </a:pPr>
            <a:r>
              <a:rPr lang="en-US" sz="3600" dirty="0" smtClean="0">
                <a:latin typeface="Verdana"/>
                <a:cs typeface="Verdana"/>
              </a:rPr>
              <a:t>Workroom Upgrades: project tables, new laminator</a:t>
            </a:r>
          </a:p>
          <a:p>
            <a:pPr marL="65087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10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1081"/>
            <a:ext cx="13004800" cy="178165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800" dirty="0" smtClean="0">
                <a:latin typeface="Verdana"/>
                <a:cs typeface="Verdana"/>
              </a:rPr>
              <a:t>Community Building &amp; Fundraising</a:t>
            </a:r>
            <a:endParaRPr lang="en-US" sz="4800" dirty="0">
              <a:latin typeface="Verdana"/>
              <a:cs typeface="Verdana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35000" y="2667000"/>
            <a:ext cx="12369800" cy="5715000"/>
          </a:xfrm>
          <a:extLst/>
        </p:spPr>
        <p:txBody>
          <a:bodyPr numCol="2"/>
          <a:lstStyle/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>
                <a:latin typeface="Verdana" charset="0"/>
                <a:ea typeface="ヒラギノ角ゴ ProN W6" charset="0"/>
              </a:rPr>
              <a:t>School Directory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>
                <a:latin typeface="Verdana" charset="0"/>
                <a:ea typeface="ヒラギノ角ゴ ProN W6" charset="0"/>
              </a:rPr>
              <a:t>Ice Cream Socials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>
                <a:latin typeface="Verdana" charset="0"/>
                <a:ea typeface="ヒラギノ角ゴ ProN W6" charset="0"/>
              </a:rPr>
              <a:t>Pop and Stop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ヒラギノ角ゴ ProN W6" charset="0"/>
              </a:rPr>
              <a:t>Movie Nights</a:t>
            </a:r>
            <a:endParaRPr lang="en-US" altLang="ja-JP" sz="4000" dirty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Spring Picnic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Field Day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err="1" smtClean="0">
                <a:latin typeface="Verdana" charset="0"/>
                <a:ea typeface="Verdana" charset="0"/>
                <a:cs typeface="Verdana" charset="0"/>
              </a:rPr>
              <a:t>WoW</a:t>
            </a:r>
            <a:endParaRPr lang="en-US" sz="4000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Boys/Girls Night Out</a:t>
            </a:r>
            <a:endParaRPr lang="en-US" sz="4000" dirty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>
                <a:latin typeface="Verdana" charset="0"/>
                <a:ea typeface="Verdana" charset="0"/>
                <a:cs typeface="Verdana" charset="0"/>
              </a:rPr>
              <a:t>Hot Lunch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>
                <a:latin typeface="Verdana" charset="0"/>
                <a:ea typeface="Verdana" charset="0"/>
                <a:cs typeface="Verdana" charset="0"/>
              </a:rPr>
              <a:t>Walkathon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Auction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Book Fairs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err="1" smtClean="0">
                <a:latin typeface="Verdana" charset="0"/>
                <a:ea typeface="Verdana" charset="0"/>
                <a:cs typeface="Verdana" charset="0"/>
              </a:rPr>
              <a:t>eScrip</a:t>
            </a:r>
            <a:endParaRPr lang="en-US" sz="4000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Shop Springer</a:t>
            </a:r>
          </a:p>
          <a:p>
            <a:pPr eaLnBrk="1" hangingPunct="1">
              <a:lnSpc>
                <a:spcPct val="110000"/>
              </a:lnSpc>
              <a:buFont typeface="Wingdings" charset="0"/>
              <a:buChar char="v"/>
              <a:defRPr/>
            </a:pPr>
            <a:r>
              <a:rPr lang="en-US" sz="4000" dirty="0" smtClean="0">
                <a:latin typeface="Verdana" charset="0"/>
                <a:ea typeface="Verdana" charset="0"/>
                <a:cs typeface="Verdana" charset="0"/>
              </a:rPr>
              <a:t>Family Dinners Out</a:t>
            </a:r>
            <a:endParaRPr lang="en-US" sz="4000" dirty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1081"/>
            <a:ext cx="13004800" cy="178165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5400" dirty="0" smtClean="0">
                <a:latin typeface="Verdana"/>
                <a:cs typeface="Verdana"/>
              </a:rPr>
              <a:t>2013-2014 Springer PTA Goals</a:t>
            </a:r>
            <a:endParaRPr lang="en-US" sz="5400" dirty="0">
              <a:latin typeface="Verdana"/>
              <a:cs typeface="Verdana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13004800" cy="7543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charset="2"/>
              <a:buChar char="v"/>
            </a:pPr>
            <a:endParaRPr lang="en-US" sz="3600" dirty="0" smtClean="0">
              <a:latin typeface="Verdana" charset="0"/>
              <a:cs typeface="Verdana" charset="0"/>
            </a:endParaRPr>
          </a:p>
          <a:p>
            <a:pPr>
              <a:lnSpc>
                <a:spcPct val="70000"/>
              </a:lnSpc>
              <a:buFont typeface="Wingdings" charset="2"/>
              <a:buChar char="v"/>
            </a:pPr>
            <a:endParaRPr lang="en-US" sz="3600" dirty="0">
              <a:latin typeface="Verdana" charset="0"/>
              <a:cs typeface="Verdana" charset="0"/>
            </a:endParaRPr>
          </a:p>
          <a:p>
            <a:pPr>
              <a:lnSpc>
                <a:spcPct val="70000"/>
              </a:lnSpc>
              <a:buFont typeface="Wingdings" charset="2"/>
              <a:buChar char="v"/>
            </a:pPr>
            <a:r>
              <a:rPr lang="en-US" sz="3600" dirty="0" smtClean="0">
                <a:latin typeface="Verdana" charset="0"/>
                <a:cs typeface="Verdana" charset="0"/>
              </a:rPr>
              <a:t>Study ways to create </a:t>
            </a:r>
            <a:r>
              <a:rPr lang="en-US" sz="3600" dirty="0">
                <a:latin typeface="Verdana" charset="0"/>
                <a:cs typeface="Verdana" charset="0"/>
              </a:rPr>
              <a:t>a sustainable volunteer </a:t>
            </a:r>
            <a:r>
              <a:rPr lang="en-US" sz="3600" dirty="0" smtClean="0">
                <a:latin typeface="Verdana" charset="0"/>
                <a:cs typeface="Verdana" charset="0"/>
              </a:rPr>
              <a:t>program</a:t>
            </a:r>
          </a:p>
          <a:p>
            <a:pPr marL="169863" indent="0">
              <a:lnSpc>
                <a:spcPct val="70000"/>
              </a:lnSpc>
              <a:buNone/>
            </a:pPr>
            <a:r>
              <a:rPr lang="en-US" sz="3600" dirty="0" smtClean="0">
                <a:latin typeface="Verdana" charset="0"/>
                <a:cs typeface="Verdana" charset="0"/>
              </a:rPr>
              <a:t> </a:t>
            </a:r>
          </a:p>
          <a:p>
            <a:pPr>
              <a:lnSpc>
                <a:spcPct val="70000"/>
              </a:lnSpc>
              <a:buFont typeface="Wingdings" charset="2"/>
              <a:buChar char="v"/>
            </a:pPr>
            <a:r>
              <a:rPr lang="en-US" sz="3600" dirty="0" smtClean="0">
                <a:latin typeface="Verdana" charset="0"/>
                <a:cs typeface="Verdana" charset="0"/>
              </a:rPr>
              <a:t>Increase Communication and Transparency with the community</a:t>
            </a:r>
          </a:p>
          <a:p>
            <a:pPr marL="169863" indent="0">
              <a:lnSpc>
                <a:spcPct val="70000"/>
              </a:lnSpc>
              <a:buNone/>
            </a:pPr>
            <a:endParaRPr lang="en-US" sz="3600" dirty="0" smtClean="0">
              <a:latin typeface="Verdana" charset="0"/>
              <a:ea typeface="ヒラギノ角ゴ ProN W6" charset="0"/>
            </a:endParaRPr>
          </a:p>
          <a:p>
            <a:pPr>
              <a:lnSpc>
                <a:spcPct val="70000"/>
              </a:lnSpc>
              <a:buFont typeface="Wingdings" charset="2"/>
              <a:buChar char="v"/>
            </a:pPr>
            <a:r>
              <a:rPr lang="en-US" sz="3600" dirty="0" smtClean="0">
                <a:latin typeface="Verdana" charset="0"/>
                <a:ea typeface="ヒラギノ角ゴ ProN W6" charset="0"/>
              </a:rPr>
              <a:t>Increase </a:t>
            </a:r>
            <a:r>
              <a:rPr lang="en-US" sz="3600" dirty="0">
                <a:latin typeface="Verdana" charset="0"/>
                <a:ea typeface="ヒラギノ角ゴ ProN W6" charset="0"/>
              </a:rPr>
              <a:t>Knowledge of the Funding Structure for Springer And </a:t>
            </a:r>
            <a:r>
              <a:rPr lang="en-US" sz="3600" dirty="0" smtClean="0">
                <a:latin typeface="Verdana" charset="0"/>
                <a:ea typeface="ヒラギノ角ゴ ProN W6" charset="0"/>
              </a:rPr>
              <a:t>LASD</a:t>
            </a:r>
          </a:p>
          <a:p>
            <a:pPr marL="169863" indent="0">
              <a:lnSpc>
                <a:spcPct val="70000"/>
              </a:lnSpc>
              <a:buNone/>
            </a:pPr>
            <a:endParaRPr lang="en-US" sz="3600" dirty="0">
              <a:latin typeface="Verdana" charset="0"/>
              <a:ea typeface="ヒラギノ角ゴ ProN W6" charset="0"/>
            </a:endParaRPr>
          </a:p>
          <a:p>
            <a:pPr>
              <a:lnSpc>
                <a:spcPct val="70000"/>
              </a:lnSpc>
              <a:buFont typeface="Wingdings" charset="2"/>
              <a:buChar char="v"/>
            </a:pPr>
            <a:r>
              <a:rPr lang="en-US" sz="3600" dirty="0" smtClean="0">
                <a:latin typeface="Verdana" charset="0"/>
                <a:ea typeface="ヒラギノ角ゴ ProN W6" charset="0"/>
              </a:rPr>
              <a:t>Foster the understanding that PTA exists, first and foremost, to support our children’s education</a:t>
            </a:r>
          </a:p>
          <a:p>
            <a:pPr marL="169863" indent="0">
              <a:lnSpc>
                <a:spcPct val="70000"/>
              </a:lnSpc>
              <a:buNone/>
            </a:pPr>
            <a:endParaRPr lang="en-US" sz="3600" dirty="0" smtClean="0">
              <a:solidFill>
                <a:srgbClr val="FF0000"/>
              </a:solidFill>
              <a:latin typeface="Verdana" charset="0"/>
              <a:ea typeface="ヒラギノ角ゴ ProN W6" charset="0"/>
            </a:endParaRPr>
          </a:p>
          <a:p>
            <a:pPr>
              <a:lnSpc>
                <a:spcPct val="70000"/>
              </a:lnSpc>
              <a:buFont typeface="Wingdings" charset="2"/>
              <a:buChar char="v"/>
            </a:pPr>
            <a:r>
              <a:rPr lang="en-US" sz="3600" dirty="0" smtClean="0">
                <a:solidFill>
                  <a:srgbClr val="000000"/>
                </a:solidFill>
                <a:latin typeface="Verdana" charset="0"/>
                <a:ea typeface="ヒラギノ角ゴ ProN W6" charset="0"/>
              </a:rPr>
              <a:t>Getting back to basics - focusing on our kids’ </a:t>
            </a:r>
            <a:r>
              <a:rPr lang="en-US" sz="3600" b="1" i="1" dirty="0" smtClean="0">
                <a:solidFill>
                  <a:srgbClr val="000000"/>
                </a:solidFill>
                <a:latin typeface="Verdana" charset="0"/>
                <a:ea typeface="ヒラギノ角ゴ ProN W6" charset="0"/>
              </a:rPr>
              <a:t>positive</a:t>
            </a:r>
            <a:r>
              <a:rPr lang="en-US" sz="3600" dirty="0" smtClean="0">
                <a:solidFill>
                  <a:srgbClr val="000000"/>
                </a:solidFill>
                <a:latin typeface="Verdana" charset="0"/>
                <a:ea typeface="ヒラギノ角ゴ ProN W6" charset="0"/>
              </a:rPr>
              <a:t> educational and community experiences</a:t>
            </a:r>
          </a:p>
          <a:p>
            <a:pPr>
              <a:buFont typeface="Wingdings" charset="2"/>
              <a:buChar char="v"/>
            </a:pPr>
            <a:endParaRPr lang="en-US" sz="4000" dirty="0">
              <a:solidFill>
                <a:srgbClr val="FF0000"/>
              </a:solidFill>
              <a:latin typeface="Verdana" charset="0"/>
              <a:ea typeface="ヒラギノ角ゴ ProN W6" charset="0"/>
            </a:endParaRPr>
          </a:p>
          <a:p>
            <a:endParaRPr lang="en-US" dirty="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9600" dirty="0" smtClean="0"/>
              <a:t>Q &amp; A</a:t>
            </a:r>
            <a:endParaRPr lang="en-US" sz="96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5244</TotalTime>
  <Pages>0</Pages>
  <Words>250</Words>
  <Characters>0</Characters>
  <Application>Microsoft Macintosh PowerPoint</Application>
  <PresentationFormat>Custom</PresentationFormat>
  <Lines>0</Lines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Springer PTA 2013-2014 Programs &amp; Goals</vt:lpstr>
      <vt:lpstr>What Does The PTA Support?</vt:lpstr>
      <vt:lpstr>Core Academics</vt:lpstr>
      <vt:lpstr>Student Enrichment</vt:lpstr>
      <vt:lpstr>           Technology</vt:lpstr>
      <vt:lpstr>Facilities </vt:lpstr>
      <vt:lpstr>Community Building &amp; Fundraising</vt:lpstr>
      <vt:lpstr>2013-2014 Springer PTA Goals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Springer PTA</dc:title>
  <dc:creator>mccartney</dc:creator>
  <cp:lastModifiedBy>Linda</cp:lastModifiedBy>
  <cp:revision>51</cp:revision>
  <dcterms:modified xsi:type="dcterms:W3CDTF">2013-09-03T20:46:30Z</dcterms:modified>
</cp:coreProperties>
</file>